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Alegreya Sans" charset="1" panose="00000500000000000000"/>
      <p:regular r:id="rId14"/>
    </p:embeddedFont>
    <p:embeddedFont>
      <p:font typeface="Alegreya Sans Bold" charset="1" panose="00000800000000000000"/>
      <p:regular r:id="rId15"/>
    </p:embeddedFont>
    <p:embeddedFont>
      <p:font typeface="Alegreya Sans Italics" charset="1" panose="00000500000000000000"/>
      <p:regular r:id="rId16"/>
    </p:embeddedFont>
    <p:embeddedFont>
      <p:font typeface="Alegreya Sans Bold Italics" charset="1" panose="00000800000000000000"/>
      <p:regular r:id="rId17"/>
    </p:embeddedFont>
    <p:embeddedFont>
      <p:font typeface="Alegreya Sans Thin" charset="1" panose="00000300000000000000"/>
      <p:regular r:id="rId18"/>
    </p:embeddedFont>
    <p:embeddedFont>
      <p:font typeface="Alegreya Sans Thin Italics" charset="1" panose="00000300000000000000"/>
      <p:regular r:id="rId19"/>
    </p:embeddedFont>
    <p:embeddedFont>
      <p:font typeface="Alegreya Sans Light" charset="1" panose="00000400000000000000"/>
      <p:regular r:id="rId20"/>
    </p:embeddedFont>
    <p:embeddedFont>
      <p:font typeface="Alegreya Sans Light Italics" charset="1" panose="00000400000000000000"/>
      <p:regular r:id="rId21"/>
    </p:embeddedFont>
    <p:embeddedFont>
      <p:font typeface="Alegreya Sans Medium" charset="1" panose="00000600000000000000"/>
      <p:regular r:id="rId22"/>
    </p:embeddedFont>
    <p:embeddedFont>
      <p:font typeface="Alegreya Sans Medium Italics" charset="1" panose="00000600000000000000"/>
      <p:regular r:id="rId23"/>
    </p:embeddedFont>
    <p:embeddedFont>
      <p:font typeface="Alegreya Sans Ultra-Bold" charset="1" panose="00000900000000000000"/>
      <p:regular r:id="rId24"/>
    </p:embeddedFont>
    <p:embeddedFont>
      <p:font typeface="Alegreya Sans Ultra-Bold Italics" charset="1" panose="00000900000000000000"/>
      <p:regular r:id="rId25"/>
    </p:embeddedFont>
    <p:embeddedFont>
      <p:font typeface="Alegreya Sans Heavy" charset="1" panose="00000A00000000000000"/>
      <p:regular r:id="rId26"/>
    </p:embeddedFont>
    <p:embeddedFont>
      <p:font typeface="Alegreya Sans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9593523" y="0"/>
            <a:ext cx="8694477" cy="8694477"/>
            <a:chOff x="0" y="0"/>
            <a:chExt cx="3282950" cy="3282950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0" y="0"/>
              <a:ext cx="3282950" cy="3282950"/>
            </a:xfrm>
            <a:custGeom>
              <a:avLst/>
              <a:gdLst/>
              <a:ahLst/>
              <a:cxnLst/>
              <a:rect r="r" b="b" t="t" l="l"/>
              <a:pathLst>
                <a:path h="3282950" w="3282950">
                  <a:moveTo>
                    <a:pt x="0" y="3282950"/>
                  </a:moveTo>
                  <a:lnTo>
                    <a:pt x="2532380" y="3282950"/>
                  </a:lnTo>
                  <a:cubicBezTo>
                    <a:pt x="2946400" y="3282950"/>
                    <a:pt x="3282950" y="2946400"/>
                    <a:pt x="3282950" y="2532380"/>
                  </a:cubicBezTo>
                  <a:lnTo>
                    <a:pt x="3282950" y="0"/>
                  </a:lnTo>
                  <a:lnTo>
                    <a:pt x="0" y="0"/>
                  </a:lnTo>
                  <a:lnTo>
                    <a:pt x="0" y="3282950"/>
                  </a:lnTo>
                  <a:close/>
                </a:path>
              </a:pathLst>
            </a:custGeom>
            <a:blipFill>
              <a:blip r:embed="rId2"/>
              <a:stretch>
                <a:fillRect l="-25471" t="0" r="-2547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9593523" y="0"/>
            <a:ext cx="8694477" cy="8694477"/>
            <a:chOff x="0" y="0"/>
            <a:chExt cx="3282950" cy="3282950"/>
          </a:xfrm>
        </p:grpSpPr>
        <p:sp>
          <p:nvSpPr>
            <p:cNvPr name="Freeform 5" id="5"/>
            <p:cNvSpPr/>
            <p:nvPr/>
          </p:nvSpPr>
          <p:spPr>
            <a:xfrm flipH="false" flipV="true" rot="0">
              <a:off x="0" y="0"/>
              <a:ext cx="3282950" cy="3282950"/>
            </a:xfrm>
            <a:custGeom>
              <a:avLst/>
              <a:gdLst/>
              <a:ahLst/>
              <a:cxnLst/>
              <a:rect r="r" b="b" t="t" l="l"/>
              <a:pathLst>
                <a:path h="3282950" w="3282950">
                  <a:moveTo>
                    <a:pt x="0" y="3282950"/>
                  </a:moveTo>
                  <a:lnTo>
                    <a:pt x="2532380" y="3282950"/>
                  </a:lnTo>
                  <a:cubicBezTo>
                    <a:pt x="2946400" y="3282950"/>
                    <a:pt x="3282950" y="2946400"/>
                    <a:pt x="3282950" y="2532380"/>
                  </a:cubicBezTo>
                  <a:lnTo>
                    <a:pt x="3282950" y="0"/>
                  </a:lnTo>
                  <a:lnTo>
                    <a:pt x="0" y="0"/>
                  </a:lnTo>
                  <a:lnTo>
                    <a:pt x="0" y="3282950"/>
                  </a:lnTo>
                  <a:close/>
                </a:path>
              </a:pathLst>
            </a:custGeom>
            <a:solidFill>
              <a:srgbClr val="2E266D">
                <a:alpha val="53725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6146758" y="7967271"/>
            <a:ext cx="3086100" cy="30861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1987558"/>
            <a:ext cx="7675976" cy="217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916"/>
              </a:lnSpc>
            </a:pPr>
            <a:r>
              <a:rPr lang="en-US" sz="11368">
                <a:solidFill>
                  <a:srgbClr val="2E266D"/>
                </a:solidFill>
                <a:latin typeface="Alegreya Sans Bold"/>
              </a:rPr>
              <a:t>Stock Market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286013"/>
            <a:ext cx="7675976" cy="217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916"/>
              </a:lnSpc>
            </a:pPr>
            <a:r>
              <a:rPr lang="en-US" sz="11368">
                <a:solidFill>
                  <a:srgbClr val="FFA500"/>
                </a:solidFill>
                <a:latin typeface="Alegreya Sans Bold"/>
              </a:rPr>
              <a:t>iOS App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288826"/>
            <a:ext cx="7675976" cy="288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2E266D"/>
                </a:solidFill>
                <a:latin typeface="Alegreya Sans"/>
              </a:rPr>
              <a:t>INFO6350 - Final Project Presentation</a:t>
            </a:r>
          </a:p>
          <a:p>
            <a:pPr>
              <a:lnSpc>
                <a:spcPts val="5600"/>
              </a:lnSpc>
            </a:pPr>
            <a:r>
              <a:rPr lang="en-US" sz="4000">
                <a:solidFill>
                  <a:srgbClr val="2E266D"/>
                </a:solidFill>
                <a:latin typeface="Alegreya Sans"/>
              </a:rPr>
              <a:t>Presented by:</a:t>
            </a:r>
          </a:p>
          <a:p>
            <a:pPr>
              <a:lnSpc>
                <a:spcPts val="5600"/>
              </a:lnSpc>
            </a:pPr>
            <a:r>
              <a:rPr lang="en-US" sz="4000">
                <a:solidFill>
                  <a:srgbClr val="2E266D"/>
                </a:solidFill>
                <a:latin typeface="Alegreya Sans"/>
              </a:rPr>
              <a:t>Shardul Surve (002791555)</a:t>
            </a:r>
          </a:p>
          <a:p>
            <a:pPr>
              <a:lnSpc>
                <a:spcPts val="5600"/>
              </a:lnSpc>
            </a:pPr>
            <a:r>
              <a:rPr lang="en-US" sz="4000">
                <a:solidFill>
                  <a:srgbClr val="2E266D"/>
                </a:solidFill>
                <a:latin typeface="Alegreya Sans"/>
              </a:rPr>
              <a:t>Shubham Bagal (002708621)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1543050" y="-1543050"/>
            <a:ext cx="3086100" cy="308610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D9D9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8739" y="-1327691"/>
            <a:ext cx="16050523" cy="4065911"/>
            <a:chOff x="0" y="0"/>
            <a:chExt cx="4227298" cy="10708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27298" cy="1070857"/>
            </a:xfrm>
            <a:custGeom>
              <a:avLst/>
              <a:gdLst/>
              <a:ahLst/>
              <a:cxnLst/>
              <a:rect r="r" b="b" t="t" l="l"/>
              <a:pathLst>
                <a:path h="1070857" w="4227298">
                  <a:moveTo>
                    <a:pt x="24600" y="0"/>
                  </a:moveTo>
                  <a:lnTo>
                    <a:pt x="4202699" y="0"/>
                  </a:lnTo>
                  <a:cubicBezTo>
                    <a:pt x="4209223" y="0"/>
                    <a:pt x="4215480" y="2592"/>
                    <a:pt x="4220093" y="7205"/>
                  </a:cubicBezTo>
                  <a:cubicBezTo>
                    <a:pt x="4224706" y="11818"/>
                    <a:pt x="4227298" y="18075"/>
                    <a:pt x="4227298" y="24600"/>
                  </a:cubicBezTo>
                  <a:lnTo>
                    <a:pt x="4227298" y="1046257"/>
                  </a:lnTo>
                  <a:cubicBezTo>
                    <a:pt x="4227298" y="1052782"/>
                    <a:pt x="4224706" y="1059039"/>
                    <a:pt x="4220093" y="1063652"/>
                  </a:cubicBezTo>
                  <a:cubicBezTo>
                    <a:pt x="4215480" y="1068265"/>
                    <a:pt x="4209223" y="1070857"/>
                    <a:pt x="4202699" y="1070857"/>
                  </a:cubicBezTo>
                  <a:lnTo>
                    <a:pt x="24600" y="1070857"/>
                  </a:lnTo>
                  <a:cubicBezTo>
                    <a:pt x="18075" y="1070857"/>
                    <a:pt x="11818" y="1068265"/>
                    <a:pt x="7205" y="1063652"/>
                  </a:cubicBezTo>
                  <a:cubicBezTo>
                    <a:pt x="2592" y="1059039"/>
                    <a:pt x="0" y="1052782"/>
                    <a:pt x="0" y="1046257"/>
                  </a:cubicBezTo>
                  <a:lnTo>
                    <a:pt x="0" y="24600"/>
                  </a:lnTo>
                  <a:cubicBezTo>
                    <a:pt x="0" y="18075"/>
                    <a:pt x="2592" y="11818"/>
                    <a:pt x="7205" y="7205"/>
                  </a:cubicBezTo>
                  <a:cubicBezTo>
                    <a:pt x="11818" y="2592"/>
                    <a:pt x="18075" y="0"/>
                    <a:pt x="246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27298" cy="11089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43050" y="8743950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8" id="8"/>
          <p:cNvSpPr/>
          <p:nvPr/>
        </p:nvSpPr>
        <p:spPr>
          <a:xfrm rot="0">
            <a:off x="1028700" y="6491020"/>
            <a:ext cx="16050523" cy="0"/>
          </a:xfrm>
          <a:prstGeom prst="line">
            <a:avLst/>
          </a:prstGeom>
          <a:ln cap="flat" w="19050">
            <a:solidFill>
              <a:srgbClr val="414248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0">
            <a:off x="1138712" y="4477535"/>
            <a:ext cx="1222910" cy="122291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38712" y="7300645"/>
            <a:ext cx="1222910" cy="122291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677452" y="4477535"/>
            <a:ext cx="1222910" cy="122291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677452" y="7300645"/>
            <a:ext cx="1222910" cy="122291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215187" y="4477535"/>
            <a:ext cx="1222910" cy="122291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215187" y="7300645"/>
            <a:ext cx="1222910" cy="122291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3818682" y="676275"/>
            <a:ext cx="10650636" cy="172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Alegreya Sans Bold"/>
              </a:rPr>
              <a:t>Key Features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560426" y="4334660"/>
            <a:ext cx="3829674" cy="132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414248"/>
                </a:solidFill>
                <a:latin typeface="Alegreya Sans Bold"/>
              </a:rPr>
              <a:t>Real-Time Market Data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18739" y="4351754"/>
            <a:ext cx="1262856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414248"/>
                </a:solidFill>
                <a:latin typeface="Alegreya Sans Bold"/>
              </a:rPr>
              <a:t>01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18739" y="7178992"/>
            <a:ext cx="1262856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Alegreya Sans Bold"/>
              </a:rPr>
              <a:t>02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266766" y="4334660"/>
            <a:ext cx="3587633" cy="132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414248"/>
                </a:solidFill>
                <a:latin typeface="Alegreya Sans Bold"/>
              </a:rPr>
              <a:t>Portfolio Management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666963" y="4351754"/>
            <a:ext cx="1262856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Alegreya Sans Bold"/>
              </a:rPr>
              <a:t>03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666963" y="7178992"/>
            <a:ext cx="1262856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414248"/>
                </a:solidFill>
                <a:latin typeface="Alegreya Sans Bold"/>
              </a:rPr>
              <a:t>04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816152" y="4334660"/>
            <a:ext cx="3587633" cy="132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414248"/>
                </a:solidFill>
                <a:latin typeface="Alegreya Sans Bold"/>
              </a:rPr>
              <a:t>Mobile Accessibility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191346" y="4351754"/>
            <a:ext cx="1262856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414248"/>
                </a:solidFill>
                <a:latin typeface="Alegreya Sans Bold"/>
              </a:rPr>
              <a:t>05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191346" y="7178992"/>
            <a:ext cx="1262856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Alegreya Sans Bold"/>
              </a:rPr>
              <a:t>06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681447" y="7195870"/>
            <a:ext cx="3587633" cy="132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414248"/>
                </a:solidFill>
                <a:latin typeface="Alegreya Sans Bold"/>
              </a:rPr>
              <a:t>User-Friendly Interface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854252" y="7069772"/>
            <a:ext cx="3587633" cy="132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414248"/>
                </a:solidFill>
                <a:latin typeface="Alegreya Sans Bold"/>
              </a:rPr>
              <a:t>Security and Privacy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8266766" y="7195770"/>
            <a:ext cx="3587633" cy="132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414248"/>
                </a:solidFill>
                <a:latin typeface="Alegreya Sans Bold"/>
              </a:rPr>
              <a:t>Stock Research and Analysis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D9D9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26541" y="-1327691"/>
            <a:ext cx="18295802" cy="4712782"/>
            <a:chOff x="0" y="0"/>
            <a:chExt cx="4818647" cy="12412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8647" cy="1241226"/>
            </a:xfrm>
            <a:custGeom>
              <a:avLst/>
              <a:gdLst/>
              <a:ahLst/>
              <a:cxnLst/>
              <a:rect r="r" b="b" t="t" l="l"/>
              <a:pathLst>
                <a:path h="1241226" w="4818647">
                  <a:moveTo>
                    <a:pt x="21581" y="0"/>
                  </a:moveTo>
                  <a:lnTo>
                    <a:pt x="4797066" y="0"/>
                  </a:lnTo>
                  <a:cubicBezTo>
                    <a:pt x="4802790" y="0"/>
                    <a:pt x="4808279" y="2274"/>
                    <a:pt x="4812326" y="6321"/>
                  </a:cubicBezTo>
                  <a:cubicBezTo>
                    <a:pt x="4816374" y="10368"/>
                    <a:pt x="4818647" y="15857"/>
                    <a:pt x="4818647" y="21581"/>
                  </a:cubicBezTo>
                  <a:lnTo>
                    <a:pt x="4818647" y="1219646"/>
                  </a:lnTo>
                  <a:cubicBezTo>
                    <a:pt x="4818647" y="1225369"/>
                    <a:pt x="4816374" y="1230858"/>
                    <a:pt x="4812326" y="1234906"/>
                  </a:cubicBezTo>
                  <a:cubicBezTo>
                    <a:pt x="4808279" y="1238953"/>
                    <a:pt x="4802790" y="1241226"/>
                    <a:pt x="4797066" y="1241226"/>
                  </a:cubicBezTo>
                  <a:lnTo>
                    <a:pt x="21581" y="1241226"/>
                  </a:lnTo>
                  <a:cubicBezTo>
                    <a:pt x="15857" y="1241226"/>
                    <a:pt x="10368" y="1238953"/>
                    <a:pt x="6321" y="1234906"/>
                  </a:cubicBezTo>
                  <a:cubicBezTo>
                    <a:pt x="2274" y="1230858"/>
                    <a:pt x="0" y="1225369"/>
                    <a:pt x="0" y="1219646"/>
                  </a:cubicBezTo>
                  <a:lnTo>
                    <a:pt x="0" y="21581"/>
                  </a:lnTo>
                  <a:cubicBezTo>
                    <a:pt x="0" y="15857"/>
                    <a:pt x="2274" y="10368"/>
                    <a:pt x="6321" y="6321"/>
                  </a:cubicBezTo>
                  <a:cubicBezTo>
                    <a:pt x="10368" y="2274"/>
                    <a:pt x="15857" y="0"/>
                    <a:pt x="21581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8647" cy="12793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427365"/>
            <a:ext cx="5257143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>
                <a:solidFill>
                  <a:srgbClr val="FFFFFF"/>
                </a:solidFill>
                <a:latin typeface="Alegreya Sans Bold"/>
              </a:rPr>
              <a:t>Tech Stack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828566"/>
            <a:ext cx="11899804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legreya Sans"/>
              </a:rPr>
              <a:t>Softwares, Tools, APIs that we used to build the App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075519" y="-1543050"/>
            <a:ext cx="3086100" cy="30861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41308" y="4492822"/>
            <a:ext cx="1381852" cy="1381852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41308" y="7105972"/>
            <a:ext cx="1381852" cy="1381852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996119" y="4492822"/>
            <a:ext cx="1381852" cy="138185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996119" y="7105972"/>
            <a:ext cx="1381852" cy="138185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2924685" y="4825304"/>
            <a:ext cx="4053918" cy="77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95"/>
              </a:lnSpc>
            </a:pPr>
            <a:r>
              <a:rPr lang="en-US" sz="4067">
                <a:solidFill>
                  <a:srgbClr val="414248"/>
                </a:solidFill>
                <a:latin typeface="Alegreya Sans Bold"/>
              </a:rPr>
              <a:t>SwiftUI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18739" y="4344781"/>
            <a:ext cx="1426989" cy="138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4"/>
              </a:lnSpc>
            </a:pPr>
            <a:r>
              <a:rPr lang="en-US" sz="7231">
                <a:solidFill>
                  <a:srgbClr val="414248"/>
                </a:solidFill>
                <a:latin typeface="Alegreya Sans Bold"/>
              </a:rPr>
              <a:t>01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18739" y="6962595"/>
            <a:ext cx="1426989" cy="138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4"/>
              </a:lnSpc>
            </a:pPr>
            <a:r>
              <a:rPr lang="en-US" sz="7231">
                <a:solidFill>
                  <a:srgbClr val="FFFFFF"/>
                </a:solidFill>
                <a:latin typeface="Alegreya Sans Bold"/>
              </a:rPr>
              <a:t>02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50079" y="4722451"/>
            <a:ext cx="4053918" cy="77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95"/>
              </a:lnSpc>
            </a:pPr>
            <a:r>
              <a:rPr lang="en-US" sz="4067">
                <a:solidFill>
                  <a:srgbClr val="414248"/>
                </a:solidFill>
                <a:latin typeface="Alegreya Sans Bold"/>
              </a:rPr>
              <a:t>Xcode IDE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984266" y="4344781"/>
            <a:ext cx="1426989" cy="138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4"/>
              </a:lnSpc>
            </a:pPr>
            <a:r>
              <a:rPr lang="en-US" sz="7231">
                <a:solidFill>
                  <a:srgbClr val="FFFFFF"/>
                </a:solidFill>
                <a:latin typeface="Alegreya Sans Bold"/>
              </a:rPr>
              <a:t>03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984266" y="6962595"/>
            <a:ext cx="1426989" cy="138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4"/>
              </a:lnSpc>
            </a:pPr>
            <a:r>
              <a:rPr lang="en-US" sz="7231">
                <a:solidFill>
                  <a:srgbClr val="414248"/>
                </a:solidFill>
                <a:latin typeface="Alegreya Sans Bold"/>
              </a:rPr>
              <a:t>04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924685" y="7335600"/>
            <a:ext cx="4833691" cy="77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95"/>
              </a:lnSpc>
            </a:pPr>
            <a:r>
              <a:rPr lang="en-US" sz="4067">
                <a:solidFill>
                  <a:srgbClr val="414248"/>
                </a:solidFill>
                <a:latin typeface="Alegreya Sans Bold"/>
              </a:rPr>
              <a:t>Firebase (Database)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750079" y="7095945"/>
            <a:ext cx="5646647" cy="1491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95"/>
              </a:lnSpc>
            </a:pPr>
            <a:r>
              <a:rPr lang="en-US" sz="4067">
                <a:solidFill>
                  <a:srgbClr val="414248"/>
                </a:solidFill>
                <a:latin typeface="Alegreya Sans Bold"/>
              </a:rPr>
              <a:t>Finhub.io API (For Real-Time data)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26541" y="-1327691"/>
            <a:ext cx="18295802" cy="4712782"/>
            <a:chOff x="0" y="0"/>
            <a:chExt cx="4818647" cy="12412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8647" cy="1241226"/>
            </a:xfrm>
            <a:custGeom>
              <a:avLst/>
              <a:gdLst/>
              <a:ahLst/>
              <a:cxnLst/>
              <a:rect r="r" b="b" t="t" l="l"/>
              <a:pathLst>
                <a:path h="1241226" w="4818647">
                  <a:moveTo>
                    <a:pt x="21581" y="0"/>
                  </a:moveTo>
                  <a:lnTo>
                    <a:pt x="4797066" y="0"/>
                  </a:lnTo>
                  <a:cubicBezTo>
                    <a:pt x="4802790" y="0"/>
                    <a:pt x="4808279" y="2274"/>
                    <a:pt x="4812326" y="6321"/>
                  </a:cubicBezTo>
                  <a:cubicBezTo>
                    <a:pt x="4816374" y="10368"/>
                    <a:pt x="4818647" y="15857"/>
                    <a:pt x="4818647" y="21581"/>
                  </a:cubicBezTo>
                  <a:lnTo>
                    <a:pt x="4818647" y="1219646"/>
                  </a:lnTo>
                  <a:cubicBezTo>
                    <a:pt x="4818647" y="1225369"/>
                    <a:pt x="4816374" y="1230858"/>
                    <a:pt x="4812326" y="1234906"/>
                  </a:cubicBezTo>
                  <a:cubicBezTo>
                    <a:pt x="4808279" y="1238953"/>
                    <a:pt x="4802790" y="1241226"/>
                    <a:pt x="4797066" y="1241226"/>
                  </a:cubicBezTo>
                  <a:lnTo>
                    <a:pt x="21581" y="1241226"/>
                  </a:lnTo>
                  <a:cubicBezTo>
                    <a:pt x="15857" y="1241226"/>
                    <a:pt x="10368" y="1238953"/>
                    <a:pt x="6321" y="1234906"/>
                  </a:cubicBezTo>
                  <a:cubicBezTo>
                    <a:pt x="2274" y="1230858"/>
                    <a:pt x="0" y="1225369"/>
                    <a:pt x="0" y="1219646"/>
                  </a:cubicBezTo>
                  <a:lnTo>
                    <a:pt x="0" y="21581"/>
                  </a:lnTo>
                  <a:cubicBezTo>
                    <a:pt x="0" y="15857"/>
                    <a:pt x="2274" y="10368"/>
                    <a:pt x="6321" y="6321"/>
                  </a:cubicBezTo>
                  <a:cubicBezTo>
                    <a:pt x="10368" y="2274"/>
                    <a:pt x="15857" y="0"/>
                    <a:pt x="21581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8647" cy="12793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866140"/>
            <a:ext cx="7961465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>
                <a:solidFill>
                  <a:srgbClr val="FFFFFF"/>
                </a:solidFill>
                <a:latin typeface="Alegreya Sans Bold"/>
              </a:rPr>
              <a:t>Core Functionalities: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075519" y="-1543050"/>
            <a:ext cx="3086100" cy="30861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41308" y="4492822"/>
            <a:ext cx="1381852" cy="138185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41308" y="7105972"/>
            <a:ext cx="1381852" cy="1381852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96119" y="4492822"/>
            <a:ext cx="1381852" cy="1381852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96119" y="7105972"/>
            <a:ext cx="1381852" cy="1381852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815807" y="4236323"/>
            <a:ext cx="5762783" cy="1491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95"/>
              </a:lnSpc>
            </a:pPr>
            <a:r>
              <a:rPr lang="en-US" sz="4067">
                <a:solidFill>
                  <a:srgbClr val="414248"/>
                </a:solidFill>
                <a:latin typeface="Alegreya Sans Bold"/>
              </a:rPr>
              <a:t>Search stocks (Real -Time data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18739" y="4344781"/>
            <a:ext cx="1426989" cy="138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4"/>
              </a:lnSpc>
            </a:pPr>
            <a:r>
              <a:rPr lang="en-US" sz="7231">
                <a:solidFill>
                  <a:srgbClr val="414248"/>
                </a:solidFill>
                <a:latin typeface="Alegreya Sans Bold"/>
              </a:rPr>
              <a:t>01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18739" y="6962595"/>
            <a:ext cx="1426989" cy="138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4"/>
              </a:lnSpc>
            </a:pPr>
            <a:r>
              <a:rPr lang="en-US" sz="7231">
                <a:solidFill>
                  <a:srgbClr val="FFFFFF"/>
                </a:solidFill>
                <a:latin typeface="Alegreya Sans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677956" y="4722451"/>
            <a:ext cx="4053918" cy="77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95"/>
              </a:lnSpc>
            </a:pPr>
            <a:r>
              <a:rPr lang="en-US" sz="4067">
                <a:solidFill>
                  <a:srgbClr val="414248"/>
                </a:solidFill>
                <a:latin typeface="Alegreya Sans Bold"/>
              </a:rPr>
              <a:t>Buy/Sell Stocks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984266" y="4344781"/>
            <a:ext cx="1426989" cy="138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4"/>
              </a:lnSpc>
            </a:pPr>
            <a:r>
              <a:rPr lang="en-US" sz="7231">
                <a:solidFill>
                  <a:srgbClr val="FFFFFF"/>
                </a:solidFill>
                <a:latin typeface="Alegreya Sans Bold"/>
              </a:rPr>
              <a:t>03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984266" y="6962595"/>
            <a:ext cx="1426989" cy="138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4"/>
              </a:lnSpc>
            </a:pPr>
            <a:r>
              <a:rPr lang="en-US" sz="7231">
                <a:solidFill>
                  <a:srgbClr val="414248"/>
                </a:solidFill>
                <a:latin typeface="Alegreya Sans Bold"/>
              </a:rPr>
              <a:t>04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815807" y="7335600"/>
            <a:ext cx="4053918" cy="77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95"/>
              </a:lnSpc>
            </a:pPr>
            <a:r>
              <a:rPr lang="en-US" sz="4067">
                <a:solidFill>
                  <a:srgbClr val="414248"/>
                </a:solidFill>
                <a:latin typeface="Alegreya Sans Bold"/>
              </a:rPr>
              <a:t>Bookmark/Wishlist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706531" y="7335600"/>
            <a:ext cx="4053918" cy="77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95"/>
              </a:lnSpc>
            </a:pPr>
            <a:r>
              <a:rPr lang="en-US" sz="4067">
                <a:solidFill>
                  <a:srgbClr val="414248"/>
                </a:solidFill>
                <a:latin typeface="Alegreya Sans Bold"/>
              </a:rPr>
              <a:t>Statistics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240574" y="-1543050"/>
            <a:ext cx="4806490" cy="480649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8882" y="2117565"/>
            <a:ext cx="3556681" cy="7710963"/>
          </a:xfrm>
          <a:custGeom>
            <a:avLst/>
            <a:gdLst/>
            <a:ahLst/>
            <a:cxnLst/>
            <a:rect r="r" b="b" t="t" l="l"/>
            <a:pathLst>
              <a:path h="7710963" w="3556681">
                <a:moveTo>
                  <a:pt x="0" y="0"/>
                </a:moveTo>
                <a:lnTo>
                  <a:pt x="3556682" y="0"/>
                </a:lnTo>
                <a:lnTo>
                  <a:pt x="3556682" y="7710963"/>
                </a:lnTo>
                <a:lnTo>
                  <a:pt x="0" y="7710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030882" y="2117565"/>
            <a:ext cx="3556681" cy="7710963"/>
          </a:xfrm>
          <a:custGeom>
            <a:avLst/>
            <a:gdLst/>
            <a:ahLst/>
            <a:cxnLst/>
            <a:rect r="r" b="b" t="t" l="l"/>
            <a:pathLst>
              <a:path h="7710963" w="3556681">
                <a:moveTo>
                  <a:pt x="0" y="0"/>
                </a:moveTo>
                <a:lnTo>
                  <a:pt x="3556682" y="0"/>
                </a:lnTo>
                <a:lnTo>
                  <a:pt x="3556682" y="7710963"/>
                </a:lnTo>
                <a:lnTo>
                  <a:pt x="0" y="77109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938640" y="2117565"/>
            <a:ext cx="3556681" cy="7710963"/>
          </a:xfrm>
          <a:custGeom>
            <a:avLst/>
            <a:gdLst/>
            <a:ahLst/>
            <a:cxnLst/>
            <a:rect r="r" b="b" t="t" l="l"/>
            <a:pathLst>
              <a:path h="7710963" w="3556681">
                <a:moveTo>
                  <a:pt x="0" y="0"/>
                </a:moveTo>
                <a:lnTo>
                  <a:pt x="3556681" y="0"/>
                </a:lnTo>
                <a:lnTo>
                  <a:pt x="3556681" y="7710963"/>
                </a:lnTo>
                <a:lnTo>
                  <a:pt x="0" y="77109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714189" y="4072462"/>
            <a:ext cx="6247317" cy="2881575"/>
          </a:xfrm>
          <a:custGeom>
            <a:avLst/>
            <a:gdLst/>
            <a:ahLst/>
            <a:cxnLst/>
            <a:rect r="r" b="b" t="t" l="l"/>
            <a:pathLst>
              <a:path h="2881575" w="6247317">
                <a:moveTo>
                  <a:pt x="0" y="0"/>
                </a:moveTo>
                <a:lnTo>
                  <a:pt x="6247317" y="0"/>
                </a:lnTo>
                <a:lnTo>
                  <a:pt x="6247317" y="2881575"/>
                </a:lnTo>
                <a:lnTo>
                  <a:pt x="0" y="28815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38540" y="205740"/>
            <a:ext cx="6800100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>
                <a:solidFill>
                  <a:srgbClr val="2E266D"/>
                </a:solidFill>
                <a:latin typeface="Alegreya Sans Bold"/>
              </a:rPr>
              <a:t>User Interfaces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7715250"/>
            <a:chOff x="0" y="0"/>
            <a:chExt cx="2408296" cy="2032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032000"/>
            </a:xfrm>
            <a:custGeom>
              <a:avLst/>
              <a:gdLst/>
              <a:ahLst/>
              <a:cxnLst/>
              <a:rect r="r" b="b" t="t" l="l"/>
              <a:pathLst>
                <a:path h="2032000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032000"/>
                  </a:lnTo>
                  <a:lnTo>
                    <a:pt x="0" y="2032000"/>
                  </a:ln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08296" cy="207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000500" y="5143500"/>
            <a:ext cx="5143500" cy="51435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5557024"/>
            <a:ext cx="6572250" cy="4729976"/>
            <a:chOff x="0" y="0"/>
            <a:chExt cx="1730963" cy="124575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30963" cy="1245755"/>
            </a:xfrm>
            <a:custGeom>
              <a:avLst/>
              <a:gdLst/>
              <a:ahLst/>
              <a:cxnLst/>
              <a:rect r="r" b="b" t="t" l="l"/>
              <a:pathLst>
                <a:path h="1245755" w="1730963">
                  <a:moveTo>
                    <a:pt x="0" y="0"/>
                  </a:moveTo>
                  <a:lnTo>
                    <a:pt x="1730963" y="0"/>
                  </a:lnTo>
                  <a:lnTo>
                    <a:pt x="1730963" y="1245755"/>
                  </a:lnTo>
                  <a:lnTo>
                    <a:pt x="0" y="1245755"/>
                  </a:ln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730963" cy="12838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-2918775" y="1028700"/>
            <a:ext cx="11079081" cy="7755357"/>
            <a:chOff x="0" y="0"/>
            <a:chExt cx="6350000" cy="4445000"/>
          </a:xfrm>
        </p:grpSpPr>
        <p:sp>
          <p:nvSpPr>
            <p:cNvPr name="Freeform 12" id="12"/>
            <p:cNvSpPr/>
            <p:nvPr/>
          </p:nvSpPr>
          <p:spPr>
            <a:xfrm flipH="true" flipV="false" rot="0">
              <a:off x="0" y="0"/>
              <a:ext cx="6350000" cy="4445000"/>
            </a:xfrm>
            <a:custGeom>
              <a:avLst/>
              <a:gdLst/>
              <a:ahLst/>
              <a:cxnLst/>
              <a:rect r="r" b="b" t="t" l="l"/>
              <a:pathLst>
                <a:path h="4445000" w="6350000">
                  <a:moveTo>
                    <a:pt x="6350000" y="3429000"/>
                  </a:moveTo>
                  <a:lnTo>
                    <a:pt x="6350000" y="1016000"/>
                  </a:lnTo>
                  <a:cubicBezTo>
                    <a:pt x="6350000" y="454660"/>
                    <a:pt x="5895340" y="0"/>
                    <a:pt x="5334000" y="0"/>
                  </a:cubicBezTo>
                  <a:lnTo>
                    <a:pt x="1016000" y="0"/>
                  </a:lnTo>
                  <a:cubicBezTo>
                    <a:pt x="454660" y="0"/>
                    <a:pt x="0" y="454660"/>
                    <a:pt x="0" y="1016000"/>
                  </a:cubicBezTo>
                  <a:lnTo>
                    <a:pt x="0" y="3429000"/>
                  </a:lnTo>
                  <a:cubicBezTo>
                    <a:pt x="0" y="3990340"/>
                    <a:pt x="454660" y="4445000"/>
                    <a:pt x="1016000" y="4445000"/>
                  </a:cubicBezTo>
                  <a:lnTo>
                    <a:pt x="5334000" y="4445000"/>
                  </a:lnTo>
                  <a:cubicBezTo>
                    <a:pt x="5895340" y="4445000"/>
                    <a:pt x="6350000" y="3990340"/>
                    <a:pt x="6350000" y="3429000"/>
                  </a:cubicBezTo>
                  <a:close/>
                </a:path>
              </a:pathLst>
            </a:custGeom>
            <a:blipFill>
              <a:blip r:embed="rId2"/>
              <a:stretch>
                <a:fillRect l="-3675" t="0" r="-21046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4445000"/>
            </a:xfrm>
            <a:custGeom>
              <a:avLst/>
              <a:gdLst/>
              <a:ahLst/>
              <a:cxnLst/>
              <a:rect r="r" b="b" t="t" l="l"/>
              <a:pathLst>
                <a:path h="4445000" w="6350000">
                  <a:moveTo>
                    <a:pt x="6330950" y="3429000"/>
                  </a:moveTo>
                  <a:cubicBezTo>
                    <a:pt x="6330950" y="3978910"/>
                    <a:pt x="5883910" y="4425950"/>
                    <a:pt x="5334000" y="4425950"/>
                  </a:cubicBezTo>
                  <a:lnTo>
                    <a:pt x="1016000" y="4425950"/>
                  </a:lnTo>
                  <a:cubicBezTo>
                    <a:pt x="466090" y="4425950"/>
                    <a:pt x="19050" y="3978910"/>
                    <a:pt x="19050" y="3429000"/>
                  </a:cubicBezTo>
                  <a:lnTo>
                    <a:pt x="19050" y="1016000"/>
                  </a:lnTo>
                  <a:cubicBezTo>
                    <a:pt x="19050" y="466090"/>
                    <a:pt x="466090" y="19050"/>
                    <a:pt x="1016000" y="19050"/>
                  </a:cubicBezTo>
                  <a:lnTo>
                    <a:pt x="5334000" y="19050"/>
                  </a:lnTo>
                  <a:cubicBezTo>
                    <a:pt x="5883910" y="19050"/>
                    <a:pt x="6330950" y="466090"/>
                    <a:pt x="6330950" y="1016000"/>
                  </a:cubicBezTo>
                  <a:lnTo>
                    <a:pt x="6330950" y="3429000"/>
                  </a:lnTo>
                  <a:moveTo>
                    <a:pt x="6350000" y="3429000"/>
                  </a:moveTo>
                  <a:lnTo>
                    <a:pt x="6350000" y="1016000"/>
                  </a:lnTo>
                  <a:cubicBezTo>
                    <a:pt x="6350000" y="454660"/>
                    <a:pt x="5895340" y="0"/>
                    <a:pt x="5334000" y="0"/>
                  </a:cubicBezTo>
                  <a:lnTo>
                    <a:pt x="1016000" y="0"/>
                  </a:lnTo>
                  <a:cubicBezTo>
                    <a:pt x="454660" y="0"/>
                    <a:pt x="0" y="454660"/>
                    <a:pt x="0" y="1016000"/>
                  </a:cubicBezTo>
                  <a:lnTo>
                    <a:pt x="0" y="3429000"/>
                  </a:lnTo>
                  <a:cubicBezTo>
                    <a:pt x="0" y="3990340"/>
                    <a:pt x="454660" y="4445000"/>
                    <a:pt x="1016000" y="4445000"/>
                  </a:cubicBezTo>
                  <a:lnTo>
                    <a:pt x="5334000" y="4445000"/>
                  </a:lnTo>
                  <a:cubicBezTo>
                    <a:pt x="5895340" y="4445000"/>
                    <a:pt x="6350000" y="3990340"/>
                    <a:pt x="6350000" y="3429000"/>
                  </a:cubicBezTo>
                  <a:lnTo>
                    <a:pt x="6350000" y="3429000"/>
                  </a:lnTo>
                  <a:close/>
                </a:path>
              </a:pathLst>
            </a:custGeom>
            <a:solidFill>
              <a:srgbClr val="2E266D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728601" y="1373486"/>
            <a:ext cx="5554860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>
                <a:solidFill>
                  <a:srgbClr val="2E266D"/>
                </a:solidFill>
                <a:latin typeface="Alegreya Sans Bold"/>
              </a:rPr>
              <a:t>Future Scope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28601" y="3022677"/>
            <a:ext cx="7319779" cy="4056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0419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414248"/>
                </a:solidFill>
                <a:latin typeface="Alegreya Sans Bold"/>
              </a:rPr>
              <a:t>High availability API integration</a:t>
            </a:r>
          </a:p>
          <a:p>
            <a:pPr marL="820419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414248"/>
                </a:solidFill>
                <a:latin typeface="Alegreya Sans Bold"/>
              </a:rPr>
              <a:t>Advanced Statistical Analysis</a:t>
            </a:r>
          </a:p>
          <a:p>
            <a:pPr marL="820419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414248"/>
                </a:solidFill>
                <a:latin typeface="Alegreya Sans Bold"/>
              </a:rPr>
              <a:t>Improving Security and consistency</a:t>
            </a:r>
          </a:p>
          <a:p>
            <a:pPr marL="820419" indent="-410209" lvl="1">
              <a:lnSpc>
                <a:spcPts val="5319"/>
              </a:lnSpc>
              <a:buFont typeface="Arial"/>
              <a:buChar char="•"/>
            </a:pPr>
            <a:r>
              <a:rPr lang="en-US" sz="3799">
                <a:solidFill>
                  <a:srgbClr val="414248"/>
                </a:solidFill>
                <a:latin typeface="Alegreya Sans Bold"/>
              </a:rPr>
              <a:t>Stock Recommendation using Risk Analysis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6442095" y="8743950"/>
            <a:ext cx="3086100" cy="308610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A50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335902"/>
            <a:ext cx="18288000" cy="4951098"/>
            <a:chOff x="0" y="0"/>
            <a:chExt cx="24384000" cy="660146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4383" r="0" b="24981"/>
            <a:stretch>
              <a:fillRect/>
            </a:stretch>
          </p:blipFill>
          <p:spPr>
            <a:xfrm flipH="false" flipV="false">
              <a:off x="0" y="0"/>
              <a:ext cx="24384000" cy="6601464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71049"/>
            <a:ext cx="1607139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>
                <a:solidFill>
                  <a:srgbClr val="2E266D"/>
                </a:solidFill>
                <a:latin typeface="Alegreya Sans Bold"/>
              </a:rPr>
              <a:t>The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34021" y="71049"/>
            <a:ext cx="4689733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>
                <a:solidFill>
                  <a:srgbClr val="FFA500"/>
                </a:solidFill>
                <a:latin typeface="Alegreya Sans Bold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978137"/>
            <a:ext cx="15308672" cy="1893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82925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Canva Sans Bold"/>
              </a:rPr>
              <a:t>Acquire skills in designing an aesthetically pleasing and user-friendly interface                     </a:t>
            </a:r>
          </a:p>
          <a:p>
            <a:pPr algn="ctr" marL="582925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Canva Sans Bold"/>
              </a:rPr>
              <a:t>Enhance proficiency in using the SwiftUI framework for iOS app development</a:t>
            </a:r>
          </a:p>
          <a:p>
            <a:pPr algn="ctr" marL="582925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Canva Sans Bold"/>
              </a:rPr>
              <a:t>Integrate external APIs into Application for Real-Time data processing</a:t>
            </a:r>
          </a:p>
          <a:p>
            <a:pPr algn="ctr" marL="582925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Canva Sans Bold"/>
              </a:rPr>
              <a:t>Ability to understand user requirements, and design application based on modularity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A5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4350" y="-890051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26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00310" y="1028700"/>
            <a:ext cx="15687381" cy="8229600"/>
            <a:chOff x="0" y="0"/>
            <a:chExt cx="6350000" cy="3331210"/>
          </a:xfrm>
        </p:grpSpPr>
        <p:sp>
          <p:nvSpPr>
            <p:cNvPr name="Freeform 6" id="6"/>
            <p:cNvSpPr/>
            <p:nvPr/>
          </p:nvSpPr>
          <p:spPr>
            <a:xfrm flipH="true" flipV="false" rot="0">
              <a:off x="0" y="0"/>
              <a:ext cx="6350000" cy="3331210"/>
            </a:xfrm>
            <a:custGeom>
              <a:avLst/>
              <a:gdLst/>
              <a:ahLst/>
              <a:cxnLst/>
              <a:rect r="r" b="b" t="t" l="l"/>
              <a:pathLst>
                <a:path h="3331210" w="6350000">
                  <a:moveTo>
                    <a:pt x="140970" y="0"/>
                  </a:moveTo>
                  <a:lnTo>
                    <a:pt x="6209030" y="0"/>
                  </a:lnTo>
                  <a:cubicBezTo>
                    <a:pt x="6286500" y="0"/>
                    <a:pt x="6350000" y="62230"/>
                    <a:pt x="6350000" y="138430"/>
                  </a:cubicBezTo>
                  <a:lnTo>
                    <a:pt x="6350000" y="3192780"/>
                  </a:lnTo>
                  <a:cubicBezTo>
                    <a:pt x="6350000" y="3268980"/>
                    <a:pt x="6286500" y="3331210"/>
                    <a:pt x="6209030" y="3331210"/>
                  </a:cubicBezTo>
                  <a:lnTo>
                    <a:pt x="140970" y="3331210"/>
                  </a:lnTo>
                  <a:cubicBezTo>
                    <a:pt x="63500" y="3331210"/>
                    <a:pt x="0" y="3268980"/>
                    <a:pt x="0" y="3192780"/>
                  </a:cubicBezTo>
                  <a:lnTo>
                    <a:pt x="0" y="138430"/>
                  </a:lnTo>
                  <a:cubicBezTo>
                    <a:pt x="0" y="62230"/>
                    <a:pt x="63500" y="0"/>
                    <a:pt x="14097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3500" r="0" b="-1350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00310" y="1028700"/>
            <a:ext cx="15687381" cy="8229600"/>
            <a:chOff x="0" y="0"/>
            <a:chExt cx="6350000" cy="333121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3331210"/>
            </a:xfrm>
            <a:custGeom>
              <a:avLst/>
              <a:gdLst/>
              <a:ahLst/>
              <a:cxnLst/>
              <a:rect r="r" b="b" t="t" l="l"/>
              <a:pathLst>
                <a:path h="3331210" w="6350000">
                  <a:moveTo>
                    <a:pt x="6209030" y="0"/>
                  </a:moveTo>
                  <a:lnTo>
                    <a:pt x="140970" y="0"/>
                  </a:lnTo>
                  <a:cubicBezTo>
                    <a:pt x="63500" y="0"/>
                    <a:pt x="0" y="62230"/>
                    <a:pt x="0" y="138430"/>
                  </a:cubicBezTo>
                  <a:lnTo>
                    <a:pt x="0" y="3192780"/>
                  </a:lnTo>
                  <a:cubicBezTo>
                    <a:pt x="0" y="3268980"/>
                    <a:pt x="63500" y="3331210"/>
                    <a:pt x="140970" y="3331210"/>
                  </a:cubicBezTo>
                  <a:lnTo>
                    <a:pt x="6209030" y="3331210"/>
                  </a:lnTo>
                  <a:cubicBezTo>
                    <a:pt x="6286500" y="3331210"/>
                    <a:pt x="6350000" y="3268980"/>
                    <a:pt x="6350000" y="3192780"/>
                  </a:cubicBezTo>
                  <a:lnTo>
                    <a:pt x="6350000" y="138430"/>
                  </a:lnTo>
                  <a:cubicBezTo>
                    <a:pt x="6350000" y="62230"/>
                    <a:pt x="6286500" y="0"/>
                    <a:pt x="6209030" y="0"/>
                  </a:cubicBezTo>
                  <a:close/>
                </a:path>
              </a:pathLst>
            </a:custGeom>
            <a:solidFill>
              <a:srgbClr val="2E266D">
                <a:alpha val="53725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2031623" y="4600575"/>
            <a:ext cx="8331011" cy="2688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711"/>
              </a:lnSpc>
            </a:pPr>
            <a:r>
              <a:rPr lang="en-US" sz="14079">
                <a:solidFill>
                  <a:srgbClr val="FFFFFF"/>
                </a:solidFill>
                <a:latin typeface="Alegreya Sans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DAF3HNzQV_M</dc:identifier>
  <dcterms:modified xsi:type="dcterms:W3CDTF">2011-08-01T06:04:30Z</dcterms:modified>
  <cp:revision>1</cp:revision>
  <dc:title>Stock Market iOS</dc:title>
</cp:coreProperties>
</file>

<file path=docProps/thumbnail.jpeg>
</file>